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15" r:id="rId1"/>
  </p:sldMasterIdLst>
  <p:sldIdLst>
    <p:sldId id="256" r:id="rId2"/>
    <p:sldId id="264" r:id="rId3"/>
    <p:sldId id="265" r:id="rId4"/>
    <p:sldId id="266" r:id="rId5"/>
    <p:sldId id="267" r:id="rId6"/>
    <p:sldId id="263" r:id="rId7"/>
    <p:sldId id="268" r:id="rId8"/>
    <p:sldId id="269" r:id="rId9"/>
    <p:sldId id="275" r:id="rId10"/>
    <p:sldId id="270" r:id="rId11"/>
    <p:sldId id="273" r:id="rId12"/>
    <p:sldId id="274" r:id="rId13"/>
    <p:sldId id="276" r:id="rId14"/>
    <p:sldId id="277" r:id="rId15"/>
    <p:sldId id="280" r:id="rId16"/>
    <p:sldId id="284" r:id="rId17"/>
    <p:sldId id="278" r:id="rId18"/>
    <p:sldId id="282" r:id="rId19"/>
    <p:sldId id="285" r:id="rId20"/>
    <p:sldId id="257" r:id="rId21"/>
    <p:sldId id="258" r:id="rId22"/>
    <p:sldId id="259" r:id="rId23"/>
    <p:sldId id="260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76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0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0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8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1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5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9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1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7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4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7" r:id="rId1"/>
    <p:sldLayoutId id="2147484608" r:id="rId2"/>
    <p:sldLayoutId id="2147484609" r:id="rId3"/>
    <p:sldLayoutId id="2147484610" r:id="rId4"/>
    <p:sldLayoutId id="2147484611" r:id="rId5"/>
    <p:sldLayoutId id="2147484612" r:id="rId6"/>
    <p:sldLayoutId id="2147484613" r:id="rId7"/>
    <p:sldLayoutId id="2147484604" r:id="rId8"/>
    <p:sldLayoutId id="2147484605" r:id="rId9"/>
    <p:sldLayoutId id="2147484606" r:id="rId10"/>
    <p:sldLayoutId id="214748461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10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31" name="Picture 1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8" name="Picture 37" descr="A picture containing text, cat, sitting, looking&#10;&#10;Description automatically generated">
            <a:extLst>
              <a:ext uri="{FF2B5EF4-FFF2-40B4-BE49-F238E27FC236}">
                <a16:creationId xmlns:a16="http://schemas.microsoft.com/office/drawing/2014/main" id="{E8AD4468-B85E-4733-9902-FC2FAE5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3" y="240962"/>
            <a:ext cx="11599333" cy="6373324"/>
          </a:xfrm>
          <a:prstGeom prst="rect">
            <a:avLst/>
          </a:prstGeom>
          <a:effectLst>
            <a:glow>
              <a:schemeClr val="accent1"/>
            </a:glow>
            <a:reflection stA="99000" endPos="0" dist="50800" dir="5400000" sy="-100000" algn="bl" rotWithShape="0"/>
          </a:effectLst>
        </p:spPr>
      </p:pic>
      <p:sp>
        <p:nvSpPr>
          <p:cNvPr id="577" name="Rectangle 576">
            <a:extLst>
              <a:ext uri="{FF2B5EF4-FFF2-40B4-BE49-F238E27FC236}">
                <a16:creationId xmlns:a16="http://schemas.microsoft.com/office/drawing/2014/main" id="{15CD9B50-C2A5-42D1-A0B6-9C5EF0C54C8E}"/>
              </a:ext>
            </a:extLst>
          </p:cNvPr>
          <p:cNvSpPr/>
          <p:nvPr/>
        </p:nvSpPr>
        <p:spPr>
          <a:xfrm>
            <a:off x="8108020" y="3027214"/>
            <a:ext cx="3947450" cy="37410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4672714-67D2-40D0-B961-A7438FE9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5A1C471-1402-4BD1-8617-F5D9B7EB1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CCA9701-8B9C-4D7A-AE5B-DD505C968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76CB1F2-B674-40AD-B8B8-486745C2ADFA}"/>
              </a:ext>
            </a:extLst>
          </p:cNvPr>
          <p:cNvSpPr/>
          <p:nvPr/>
        </p:nvSpPr>
        <p:spPr>
          <a:xfrm>
            <a:off x="3708400" y="643467"/>
            <a:ext cx="4732867" cy="3073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4AFA7-E6F2-4EE8-9252-CBC2B8697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166" y="940421"/>
            <a:ext cx="9774619" cy="111793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>
                <a:solidFill>
                  <a:srgbClr val="FFFFFF"/>
                </a:solidFill>
              </a:rPr>
              <a:t>Momentum Contrast for Unsupervised Visual Representation Learning </a:t>
            </a:r>
            <a:r>
              <a:rPr lang="en-US" sz="2800" b="1" dirty="0">
                <a:solidFill>
                  <a:srgbClr val="FFFFFF"/>
                </a:solidFill>
              </a:rPr>
              <a:t>(CVPR 2020)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3DDA0-028E-4E54-9D89-D4793FAA8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067" y="4251252"/>
            <a:ext cx="3688744" cy="18458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US" sz="1400" b="1" spc="50" dirty="0" err="1">
                <a:solidFill>
                  <a:srgbClr val="FFFFFF"/>
                </a:solidFill>
                <a:latin typeface="+mj-lt"/>
              </a:rPr>
              <a:t>Su</a:t>
            </a:r>
            <a:r>
              <a:rPr lang="en-US" altLang="ko-KR" sz="1400" b="1" spc="50" dirty="0">
                <a:solidFill>
                  <a:srgbClr val="FFFFFF"/>
                </a:solidFill>
                <a:latin typeface="+mj-lt"/>
              </a:rPr>
              <a:t> Hyung Choi</a:t>
            </a:r>
          </a:p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US" altLang="ko-KR" sz="1400" spc="50" dirty="0">
                <a:solidFill>
                  <a:srgbClr val="FFFFFF"/>
                </a:solidFill>
                <a:latin typeface="+mj-lt"/>
              </a:rPr>
              <a:t>Korea University</a:t>
            </a:r>
          </a:p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US" sz="1400" spc="50" dirty="0">
                <a:solidFill>
                  <a:srgbClr val="FFFFFF"/>
                </a:solidFill>
                <a:latin typeface="+mj-lt"/>
              </a:rPr>
              <a:t>Research Intern @ CVLAB</a:t>
            </a:r>
          </a:p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latin typeface="+mj-lt"/>
                <a:ea typeface="Malgun Gothic" panose="020B0503020000020004" pitchFamily="34" charset="-127"/>
                <a:cs typeface="Posterama" panose="020B0504020200020000" pitchFamily="34" charset="0"/>
              </a:rPr>
              <a:t>Submitted on Jan 19,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E091-5103-4125-B777-0A5C4795545E}"/>
              </a:ext>
            </a:extLst>
          </p:cNvPr>
          <p:cNvSpPr txBox="1"/>
          <p:nvPr/>
        </p:nvSpPr>
        <p:spPr>
          <a:xfrm>
            <a:off x="3027328" y="2391043"/>
            <a:ext cx="609501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bg1"/>
                </a:solidFill>
                <a:latin typeface="+mj-lt"/>
                <a:ea typeface="Malgun Gothic" panose="020B0503020000020004" pitchFamily="34" charset="-127"/>
                <a:cs typeface="Posterama" panose="020B0504020200020000" pitchFamily="34" charset="0"/>
              </a:rPr>
              <a:t>Authors: 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Facebook AI Research (FAIR)</a:t>
            </a:r>
            <a:endParaRPr lang="en-US" sz="1800" b="1" dirty="0">
              <a:solidFill>
                <a:schemeClr val="bg1"/>
              </a:solidFill>
              <a:latin typeface="+mj-lt"/>
              <a:ea typeface="Malgun Gothic" panose="020B0503020000020004" pitchFamily="34" charset="-127"/>
              <a:cs typeface="Posterama" panose="020B0504020200020000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  <a:latin typeface="+mj-lt"/>
              </a:rPr>
              <a:t>Kaiming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He, </a:t>
            </a:r>
            <a:r>
              <a:rPr lang="en-US" sz="1200" dirty="0" err="1">
                <a:solidFill>
                  <a:schemeClr val="bg1"/>
                </a:solidFill>
                <a:latin typeface="+mj-lt"/>
              </a:rPr>
              <a:t>Haoqi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Fan, </a:t>
            </a:r>
            <a:r>
              <a:rPr lang="en-US" sz="1200" dirty="0" err="1">
                <a:solidFill>
                  <a:schemeClr val="bg1"/>
                </a:solidFill>
                <a:latin typeface="+mj-lt"/>
              </a:rPr>
              <a:t>Yuxin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Wu, Saining </a:t>
            </a:r>
            <a:r>
              <a:rPr lang="en-US" sz="1200" dirty="0" err="1">
                <a:solidFill>
                  <a:schemeClr val="bg1"/>
                </a:solidFill>
                <a:latin typeface="+mj-lt"/>
              </a:rPr>
              <a:t>Xie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, Ross </a:t>
            </a:r>
            <a:r>
              <a:rPr lang="en-US" sz="1200" dirty="0" err="1">
                <a:solidFill>
                  <a:schemeClr val="bg1"/>
                </a:solidFill>
                <a:latin typeface="+mj-lt"/>
              </a:rPr>
              <a:t>Girshick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F09A5A37-5AA3-463E-9525-2D466A24584B}"/>
              </a:ext>
            </a:extLst>
          </p:cNvPr>
          <p:cNvSpPr/>
          <p:nvPr/>
        </p:nvSpPr>
        <p:spPr>
          <a:xfrm>
            <a:off x="237341" y="2997201"/>
            <a:ext cx="3947450" cy="37410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04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Step.1 Data Augmentation: CPC</a:t>
            </a:r>
            <a:br>
              <a:rPr lang="en-US" sz="3000" b="1" dirty="0"/>
            </a:br>
            <a:r>
              <a:rPr lang="en-US" sz="3000" b="1" dirty="0"/>
              <a:t>Generate the anchor, positive and negative examples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E75257-399D-4D1A-844E-CBDA3E460EAF}"/>
              </a:ext>
            </a:extLst>
          </p:cNvPr>
          <p:cNvGrpSpPr/>
          <p:nvPr/>
        </p:nvGrpSpPr>
        <p:grpSpPr>
          <a:xfrm>
            <a:off x="725062" y="1697160"/>
            <a:ext cx="3952911" cy="4184452"/>
            <a:chOff x="691860" y="1732574"/>
            <a:chExt cx="4586667" cy="5046600"/>
          </a:xfrm>
        </p:grpSpPr>
        <p:pic>
          <p:nvPicPr>
            <p:cNvPr id="4" name="Picture 3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827E5CC9-61E0-420E-A295-E74E12458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1732574"/>
              <a:ext cx="4179691" cy="41796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7F7334-04D4-4B84-8C4A-A5A4349DAB9B}"/>
                </a:ext>
              </a:extLst>
            </p:cNvPr>
            <p:cNvSpPr txBox="1"/>
            <p:nvPr/>
          </p:nvSpPr>
          <p:spPr>
            <a:xfrm>
              <a:off x="691860" y="5888319"/>
              <a:ext cx="4586667" cy="890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92929"/>
                  </a:solidFill>
                  <a:latin typeface="+mj-lt"/>
                </a:rPr>
                <a:t>T</a:t>
              </a:r>
              <a:r>
                <a:rPr lang="en-US" sz="1400" b="0" i="0" dirty="0">
                  <a:solidFill>
                    <a:srgbClr val="292929"/>
                  </a:solidFill>
                  <a:effectLst/>
                  <a:latin typeface="+mj-lt"/>
                </a:rPr>
                <a:t>his process is applied to a </a:t>
              </a:r>
              <a:r>
                <a:rPr lang="en-US" sz="1400" b="1" i="0" dirty="0">
                  <a:solidFill>
                    <a:srgbClr val="292929"/>
                  </a:solidFill>
                  <a:effectLst/>
                  <a:latin typeface="+mj-lt"/>
                </a:rPr>
                <a:t>batch</a:t>
              </a:r>
              <a:r>
                <a:rPr lang="en-US" sz="1400" b="0" i="0" dirty="0">
                  <a:solidFill>
                    <a:srgbClr val="292929"/>
                  </a:solidFill>
                  <a:effectLst/>
                  <a:latin typeface="+mj-lt"/>
                </a:rPr>
                <a:t> of examples, where we can use the </a:t>
              </a:r>
              <a:r>
                <a:rPr lang="en-US" sz="1400" b="1" i="0" dirty="0">
                  <a:solidFill>
                    <a:srgbClr val="292929"/>
                  </a:solidFill>
                  <a:effectLst/>
                  <a:latin typeface="+mj-lt"/>
                </a:rPr>
                <a:t>rest of the examples in the batch as the negative samples.</a:t>
              </a:r>
              <a:endParaRPr lang="en-US" sz="1300" b="1" i="0" dirty="0">
                <a:solidFill>
                  <a:srgbClr val="292929"/>
                </a:solidFill>
                <a:effectLst/>
                <a:latin typeface="+mj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2E5DD-10DF-49FA-AFEF-365AAF01389A}"/>
              </a:ext>
            </a:extLst>
          </p:cNvPr>
          <p:cNvGrpSpPr/>
          <p:nvPr/>
        </p:nvGrpSpPr>
        <p:grpSpPr>
          <a:xfrm>
            <a:off x="1401" y="1917723"/>
            <a:ext cx="5400232" cy="3802420"/>
            <a:chOff x="336575" y="2304417"/>
            <a:chExt cx="5400232" cy="38024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01A50E-9085-4764-AA15-FB5708857E0B}"/>
                </a:ext>
              </a:extLst>
            </p:cNvPr>
            <p:cNvSpPr txBox="1"/>
            <p:nvPr/>
          </p:nvSpPr>
          <p:spPr>
            <a:xfrm>
              <a:off x="336575" y="5383562"/>
              <a:ext cx="5400232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0" dirty="0">
                  <a:solidFill>
                    <a:srgbClr val="292929"/>
                  </a:solidFill>
                  <a:effectLst/>
                  <a:latin typeface="+mj-lt"/>
                </a:rPr>
                <a:t>CPC Pipeline</a:t>
              </a:r>
            </a:p>
            <a:p>
              <a:pPr algn="ctr"/>
              <a:r>
                <a:rPr lang="en-US" sz="1400" b="0" i="0" dirty="0">
                  <a:solidFill>
                    <a:srgbClr val="292929"/>
                  </a:solidFill>
                  <a:effectLst/>
                  <a:latin typeface="+mj-lt"/>
                </a:rPr>
                <a:t>(color jitter, random greyscale, random flip, </a:t>
              </a:r>
            </a:p>
            <a:p>
              <a:pPr algn="ctr"/>
              <a:r>
                <a:rPr lang="en-US" sz="1400" b="1" i="0" dirty="0">
                  <a:solidFill>
                    <a:srgbClr val="292929"/>
                  </a:solidFill>
                  <a:effectLst/>
                  <a:latin typeface="+mj-lt"/>
                </a:rPr>
                <a:t>overlaying sub patches</a:t>
              </a:r>
              <a:r>
                <a:rPr lang="en-US" sz="1400" b="0" i="0" dirty="0">
                  <a:solidFill>
                    <a:srgbClr val="292929"/>
                  </a:solidFill>
                  <a:effectLst/>
                  <a:latin typeface="+mj-lt"/>
                </a:rPr>
                <a:t>)</a:t>
              </a:r>
              <a:endParaRPr lang="en-US" sz="1300" b="0" i="0" dirty="0">
                <a:solidFill>
                  <a:srgbClr val="292929"/>
                </a:solidFill>
                <a:effectLst/>
                <a:latin typeface="+mj-lt"/>
              </a:endParaRPr>
            </a:p>
          </p:txBody>
        </p:sp>
        <p:pic>
          <p:nvPicPr>
            <p:cNvPr id="11" name="Picture 10" descr="A picture containing text, mammal, white, rodent&#10;&#10;Description automatically generated">
              <a:extLst>
                <a:ext uri="{FF2B5EF4-FFF2-40B4-BE49-F238E27FC236}">
                  <a16:creationId xmlns:a16="http://schemas.microsoft.com/office/drawing/2014/main" id="{81D153A1-F4BA-418B-B395-F51B6E9F8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888" y="2304417"/>
              <a:ext cx="3048000" cy="3048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3D387B-516E-4CF2-B504-14E21012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551" y="2285276"/>
            <a:ext cx="2254326" cy="23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6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0.47696 0.003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4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Step.1 Data Augmentation: AMDIM</a:t>
            </a:r>
            <a:br>
              <a:rPr lang="en-US" sz="3000" b="1" dirty="0"/>
            </a:br>
            <a:r>
              <a:rPr lang="en-US" sz="3000" b="1" dirty="0"/>
              <a:t>Generate the anchor, positive and negative examples</a:t>
            </a:r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459A81-1818-4B30-9BEC-01416167C042}"/>
              </a:ext>
            </a:extLst>
          </p:cNvPr>
          <p:cNvSpPr txBox="1">
            <a:spLocks/>
          </p:cNvSpPr>
          <p:nvPr/>
        </p:nvSpPr>
        <p:spPr>
          <a:xfrm>
            <a:off x="6247254" y="2685754"/>
            <a:ext cx="5234310" cy="177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latin typeface="+mj-lt"/>
              </a:rPr>
              <a:t>A data augmentation aims to build representations that are invariant to noise in the raw input. </a:t>
            </a:r>
          </a:p>
          <a:p>
            <a:r>
              <a:rPr lang="en-US" sz="1700" dirty="0">
                <a:latin typeface="+mj-lt"/>
              </a:rPr>
              <a:t>In contrastive learning, the data augmentation pipeline has a </a:t>
            </a:r>
            <a:r>
              <a:rPr lang="en-US" sz="1700" b="1" dirty="0">
                <a:latin typeface="+mj-lt"/>
              </a:rPr>
              <a:t>secondary goal</a:t>
            </a:r>
            <a:r>
              <a:rPr lang="en-US" sz="1700" dirty="0">
                <a:latin typeface="+mj-lt"/>
              </a:rPr>
              <a:t> </a:t>
            </a:r>
            <a:r>
              <a:rPr lang="en-US" sz="1700" b="1" dirty="0">
                <a:latin typeface="+mj-lt"/>
              </a:rPr>
              <a:t>which is to generate the anchor, positive and negative examples.</a:t>
            </a:r>
          </a:p>
        </p:txBody>
      </p:sp>
      <p:pic>
        <p:nvPicPr>
          <p:cNvPr id="15" name="Picture 1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925DC44-B89D-4DFC-83E0-2761F76E8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8" y="2094574"/>
            <a:ext cx="10340742" cy="2958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EB277-07E0-4B2A-A5B2-8EF2E36C548C}"/>
              </a:ext>
            </a:extLst>
          </p:cNvPr>
          <p:cNvSpPr txBox="1"/>
          <p:nvPr/>
        </p:nvSpPr>
        <p:spPr>
          <a:xfrm>
            <a:off x="2836707" y="5644355"/>
            <a:ext cx="6518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292929"/>
                </a:solidFill>
                <a:effectLst/>
                <a:latin typeface="+mj-lt"/>
              </a:rPr>
              <a:t>AMDIM</a:t>
            </a:r>
            <a:r>
              <a:rPr lang="en-US" sz="1300" b="1" i="0" dirty="0">
                <a:solidFill>
                  <a:srgbClr val="292929"/>
                </a:solidFill>
                <a:effectLst/>
                <a:latin typeface="+mj-lt"/>
              </a:rPr>
              <a:t> Pipeline</a:t>
            </a:r>
          </a:p>
          <a:p>
            <a:pPr algn="ctr"/>
            <a:r>
              <a:rPr lang="en-US" sz="1400" b="0" i="0" dirty="0">
                <a:solidFill>
                  <a:srgbClr val="292929"/>
                </a:solidFill>
                <a:effectLst/>
                <a:latin typeface="+mj-lt"/>
              </a:rPr>
              <a:t>After it performs the standard transforms (jitter, flip, </a:t>
            </a:r>
            <a:r>
              <a:rPr lang="en-US" sz="1400" b="0" i="0" dirty="0" err="1">
                <a:solidFill>
                  <a:srgbClr val="292929"/>
                </a:solidFill>
                <a:effectLst/>
                <a:latin typeface="+mj-lt"/>
              </a:rPr>
              <a:t>etc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+mj-lt"/>
              </a:rPr>
              <a:t>…), it generates two versions of an image by applying the data augmentation pipeline </a:t>
            </a:r>
            <a:r>
              <a:rPr lang="en-US" sz="1400" b="1" i="0" dirty="0">
                <a:solidFill>
                  <a:srgbClr val="292929"/>
                </a:solidFill>
                <a:effectLst/>
                <a:latin typeface="+mj-lt"/>
              </a:rPr>
              <a:t>twice to the same image.</a:t>
            </a:r>
            <a:endParaRPr lang="en-US" sz="1300" b="1" i="0" dirty="0">
              <a:solidFill>
                <a:srgbClr val="292929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246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812189"/>
          </a:xfrm>
        </p:spPr>
        <p:txBody>
          <a:bodyPr>
            <a:normAutofit/>
          </a:bodyPr>
          <a:lstStyle/>
          <a:p>
            <a:r>
              <a:rPr lang="en-US" sz="3000" b="1" dirty="0"/>
              <a:t>Step.2 Choice Encoder </a:t>
            </a:r>
            <a:endParaRPr lang="en-US" sz="3000" dirty="0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CF8E1F4-11D6-44A0-88E2-05C4A1561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4" y="2009775"/>
            <a:ext cx="6802244" cy="2992988"/>
          </a:xfrm>
          <a:prstGeom prst="rect">
            <a:avLst/>
          </a:prstGeom>
        </p:spPr>
      </p:pic>
      <p:pic>
        <p:nvPicPr>
          <p:cNvPr id="6" name="Picture 5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BF8BFB07-699F-4C5E-A24D-0106129ED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58" y="2164313"/>
            <a:ext cx="3400425" cy="2838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35511-6B8B-4540-B3D6-2630A8F2D004}"/>
              </a:ext>
            </a:extLst>
          </p:cNvPr>
          <p:cNvSpPr txBox="1"/>
          <p:nvPr/>
        </p:nvSpPr>
        <p:spPr>
          <a:xfrm>
            <a:off x="2836707" y="5644355"/>
            <a:ext cx="6518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292929"/>
                </a:solidFill>
                <a:effectLst/>
                <a:latin typeface="+mj-lt"/>
              </a:rPr>
              <a:t>ResNet-50</a:t>
            </a:r>
            <a:endParaRPr lang="en-US" sz="1300" b="1" i="0" dirty="0">
              <a:solidFill>
                <a:srgbClr val="292929"/>
              </a:solidFill>
              <a:effectLst/>
              <a:latin typeface="+mj-lt"/>
            </a:endParaRPr>
          </a:p>
          <a:p>
            <a:pPr algn="ctr"/>
            <a:r>
              <a:rPr lang="en-US" sz="1400" b="0" i="0" dirty="0">
                <a:solidFill>
                  <a:srgbClr val="292929"/>
                </a:solidFill>
                <a:effectLst/>
                <a:latin typeface="+mj-lt"/>
              </a:rPr>
              <a:t>ResNet-50 means we can focus on improving the other characteristics to drive improvements as a result of </a:t>
            </a:r>
            <a:r>
              <a:rPr lang="en-US" sz="1400" b="1" i="0" dirty="0">
                <a:solidFill>
                  <a:srgbClr val="292929"/>
                </a:solidFill>
                <a:effectLst/>
                <a:latin typeface="+mj-lt"/>
              </a:rPr>
              <a:t>better training methods and not better architectures.</a:t>
            </a:r>
            <a:endParaRPr lang="en-US" sz="1300" b="1" i="0" dirty="0">
              <a:solidFill>
                <a:srgbClr val="292929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23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812189"/>
          </a:xfrm>
        </p:spPr>
        <p:txBody>
          <a:bodyPr>
            <a:noAutofit/>
          </a:bodyPr>
          <a:lstStyle/>
          <a:p>
            <a:r>
              <a:rPr lang="en-US" sz="3000" b="1" dirty="0"/>
              <a:t>Step.</a:t>
            </a:r>
            <a:r>
              <a:rPr lang="en-US" sz="3000" b="1" i="0" dirty="0">
                <a:solidFill>
                  <a:srgbClr val="292929"/>
                </a:solidFill>
                <a:effectLst/>
              </a:rPr>
              <a:t>3 Representation extraction: AMDIM</a:t>
            </a:r>
            <a:endParaRPr lang="en-US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35511-6B8B-4540-B3D6-2630A8F2D004}"/>
              </a:ext>
            </a:extLst>
          </p:cNvPr>
          <p:cNvSpPr txBox="1"/>
          <p:nvPr/>
        </p:nvSpPr>
        <p:spPr>
          <a:xfrm>
            <a:off x="2526040" y="5399028"/>
            <a:ext cx="71399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AMDIM</a:t>
            </a:r>
            <a:endParaRPr lang="en-US" sz="1400" b="1" i="0" dirty="0">
              <a:solidFill>
                <a:srgbClr val="292929"/>
              </a:solidFill>
              <a:effectLst/>
              <a:latin typeface="+mj-lt"/>
            </a:endParaRPr>
          </a:p>
          <a:p>
            <a:pPr algn="ctr"/>
            <a:r>
              <a:rPr lang="en-US" sz="1400" dirty="0">
                <a:latin typeface="+mj-lt"/>
              </a:rPr>
              <a:t>Compare representations across views from feature maps extracted </a:t>
            </a:r>
            <a:r>
              <a:rPr lang="en-US" sz="1400" b="1" dirty="0">
                <a:latin typeface="+mj-lt"/>
              </a:rPr>
              <a:t>from intermediate layers </a:t>
            </a:r>
            <a:r>
              <a:rPr lang="en-US" sz="1400" dirty="0">
                <a:latin typeface="+mj-lt"/>
              </a:rPr>
              <a:t>of a convolutional neural network.</a:t>
            </a:r>
            <a:endParaRPr lang="en-US" sz="1400" b="1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13" name="Picture 1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65491EF-1E03-4C02-93B8-60CF2273F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7" y="1826389"/>
            <a:ext cx="9552368" cy="3184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3B13FF-2B0C-48E9-A4B4-FF498F32DC84}"/>
              </a:ext>
            </a:extLst>
          </p:cNvPr>
          <p:cNvSpPr txBox="1"/>
          <p:nvPr/>
        </p:nvSpPr>
        <p:spPr>
          <a:xfrm>
            <a:off x="8161060" y="2469003"/>
            <a:ext cx="3382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92929"/>
                </a:solidFill>
                <a:effectLst/>
                <a:latin typeface="+mj-lt"/>
              </a:rPr>
              <a:t>1) AMDIM  augmentation pipeline generates two versions of the same image.</a:t>
            </a:r>
            <a:endParaRPr lang="en-US" sz="1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39637-B0A0-4477-B85F-B3E2427C1459}"/>
              </a:ext>
            </a:extLst>
          </p:cNvPr>
          <p:cNvSpPr txBox="1"/>
          <p:nvPr/>
        </p:nvSpPr>
        <p:spPr>
          <a:xfrm>
            <a:off x="8161060" y="3439550"/>
            <a:ext cx="35535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92929"/>
                </a:solidFill>
                <a:effectLst/>
                <a:latin typeface="+mj-lt"/>
              </a:rPr>
              <a:t>2) Each version is passed into the same encoder to extract feature maps for each image. </a:t>
            </a:r>
            <a:r>
              <a:rPr lang="en-US" sz="1400" dirty="0">
                <a:solidFill>
                  <a:srgbClr val="292929"/>
                </a:solidFill>
                <a:latin typeface="+mj-lt"/>
              </a:rPr>
              <a:t>U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+mj-lt"/>
              </a:rPr>
              <a:t>ses them to make comparisons across 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+mj-lt"/>
              </a:rPr>
              <a:t>spatial scales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+mj-lt"/>
              </a:rPr>
              <a:t>. 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890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812189"/>
          </a:xfrm>
        </p:spPr>
        <p:txBody>
          <a:bodyPr>
            <a:noAutofit/>
          </a:bodyPr>
          <a:lstStyle/>
          <a:p>
            <a:r>
              <a:rPr lang="en-US" sz="3000" b="1" dirty="0"/>
              <a:t>Step.</a:t>
            </a:r>
            <a:r>
              <a:rPr lang="en-US" sz="3000" b="1" dirty="0">
                <a:solidFill>
                  <a:srgbClr val="292929"/>
                </a:solidFill>
              </a:rPr>
              <a:t>4 Tweak AMDIM: Momentum Contrast (</a:t>
            </a:r>
            <a:r>
              <a:rPr lang="en-US" sz="3000" b="1" dirty="0" err="1">
                <a:solidFill>
                  <a:srgbClr val="292929"/>
                </a:solidFill>
              </a:rPr>
              <a:t>MoCo</a:t>
            </a:r>
            <a:r>
              <a:rPr lang="en-US" sz="3000" b="1" dirty="0">
                <a:solidFill>
                  <a:srgbClr val="292929"/>
                </a:solidFill>
              </a:rPr>
              <a:t>)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B13FF-2B0C-48E9-A4B4-FF498F32DC84}"/>
              </a:ext>
            </a:extLst>
          </p:cNvPr>
          <p:cNvSpPr txBox="1"/>
          <p:nvPr/>
        </p:nvSpPr>
        <p:spPr>
          <a:xfrm>
            <a:off x="648446" y="2796105"/>
            <a:ext cx="55293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- Contrastive learning as Dictionary Look up</a:t>
            </a:r>
            <a:endParaRPr lang="en-US" sz="2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39637-B0A0-4477-B85F-B3E2427C1459}"/>
              </a:ext>
            </a:extLst>
          </p:cNvPr>
          <p:cNvSpPr txBox="1"/>
          <p:nvPr/>
        </p:nvSpPr>
        <p:spPr>
          <a:xfrm>
            <a:off x="648445" y="3439550"/>
            <a:ext cx="76183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- Large Dictionary: More negative Samples enhance accuracy</a:t>
            </a:r>
            <a:endParaRPr lang="en-US" sz="22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B8937-F98D-4463-9FF0-0431C1E17738}"/>
              </a:ext>
            </a:extLst>
          </p:cNvPr>
          <p:cNvSpPr txBox="1"/>
          <p:nvPr/>
        </p:nvSpPr>
        <p:spPr>
          <a:xfrm>
            <a:off x="648445" y="4082995"/>
            <a:ext cx="72243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- Consistent Dictionary: Stable Training</a:t>
            </a:r>
            <a:endParaRPr lang="en-US" sz="2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7BE1B-D083-44B8-9D67-B815DE2148AB}"/>
              </a:ext>
            </a:extLst>
          </p:cNvPr>
          <p:cNvSpPr txBox="1"/>
          <p:nvPr/>
        </p:nvSpPr>
        <p:spPr>
          <a:xfrm>
            <a:off x="648446" y="2152660"/>
            <a:ext cx="28604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solidFill>
                  <a:srgbClr val="292929"/>
                </a:solidFill>
                <a:effectLst/>
                <a:latin typeface="+mj-lt"/>
              </a:rPr>
              <a:t>Momentum Contrast</a:t>
            </a:r>
            <a:endParaRPr lang="en-US" sz="22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C92E9-DAA0-4F7E-8A78-143C08953681}"/>
              </a:ext>
            </a:extLst>
          </p:cNvPr>
          <p:cNvSpPr txBox="1"/>
          <p:nvPr/>
        </p:nvSpPr>
        <p:spPr>
          <a:xfrm>
            <a:off x="648445" y="4726440"/>
            <a:ext cx="73358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- Tweak AMDIM with using only last feature map of encoder</a:t>
            </a: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7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7" grpId="0"/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812189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92929"/>
                </a:solidFill>
              </a:rPr>
              <a:t>Momentum Contrast: Large Dictionary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DCD3C-9EFD-457F-9DD6-A0377733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8" y="2592041"/>
            <a:ext cx="6198403" cy="3656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51F2B-C3D5-418F-BAEA-071A51DF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9" y="1670050"/>
            <a:ext cx="2835710" cy="1188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35219D-E252-4C37-84F9-8809D9D57E7A}"/>
              </a:ext>
            </a:extLst>
          </p:cNvPr>
          <p:cNvSpPr txBox="1"/>
          <p:nvPr/>
        </p:nvSpPr>
        <p:spPr>
          <a:xfrm>
            <a:off x="6475141" y="4680118"/>
            <a:ext cx="52152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M</a:t>
            </a:r>
            <a:r>
              <a:rPr lang="en-US" sz="1500" b="0" i="0" dirty="0">
                <a:effectLst/>
                <a:latin typeface="+mj-lt"/>
              </a:rPr>
              <a:t>aintain the features in the previous patch as a cue the dictionary consists of the current and previous batches.</a:t>
            </a:r>
          </a:p>
          <a:p>
            <a:r>
              <a:rPr lang="en-US" sz="1500" dirty="0">
                <a:latin typeface="+mj-lt"/>
              </a:rPr>
              <a:t>=&gt; </a:t>
            </a:r>
            <a:r>
              <a:rPr lang="en-US" sz="1500" b="1" i="0" dirty="0">
                <a:effectLst/>
                <a:latin typeface="+mj-lt"/>
              </a:rPr>
              <a:t>not limited by the batch size.</a:t>
            </a:r>
            <a:endParaRPr lang="en-US" sz="1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83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812189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292929"/>
                </a:solidFill>
              </a:rPr>
              <a:t>Momentum Contrast: Consistent Dictionary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DCD3C-9EFD-457F-9DD6-A0377733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8" y="2592041"/>
            <a:ext cx="6198403" cy="3656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51F2B-C3D5-418F-BAEA-071A51DF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9" y="1670050"/>
            <a:ext cx="2835710" cy="1188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35219D-E252-4C37-84F9-8809D9D57E7A}"/>
              </a:ext>
            </a:extLst>
          </p:cNvPr>
          <p:cNvSpPr txBox="1"/>
          <p:nvPr/>
        </p:nvSpPr>
        <p:spPr>
          <a:xfrm>
            <a:off x="6475141" y="4680118"/>
            <a:ext cx="521526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+mj-lt"/>
              </a:rPr>
              <a:t>The features in this dictionary are from an update encoder that </a:t>
            </a:r>
            <a:r>
              <a:rPr lang="en-US" sz="1500" b="1" dirty="0">
                <a:latin typeface="+mj-lt"/>
              </a:rPr>
              <a:t>covers multiple batches.</a:t>
            </a:r>
          </a:p>
          <a:p>
            <a:r>
              <a:rPr lang="en-US" sz="1500" b="1" dirty="0">
                <a:latin typeface="+mj-lt"/>
              </a:rPr>
              <a:t>=&gt; Less consistent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5F615-A864-435D-9651-856B9FC11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761" y="1869226"/>
            <a:ext cx="2081251" cy="1692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656F94-57F3-4AA9-892C-0413C6907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939" y="4231315"/>
            <a:ext cx="1619387" cy="7930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CD272B-568A-42EC-9EEE-5D790F365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217" y="4817350"/>
            <a:ext cx="4260776" cy="5103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238520-FE05-49E0-B8AD-3705A75EA48A}"/>
              </a:ext>
            </a:extLst>
          </p:cNvPr>
          <p:cNvSpPr txBox="1"/>
          <p:nvPr/>
        </p:nvSpPr>
        <p:spPr>
          <a:xfrm>
            <a:off x="7321044" y="4079213"/>
            <a:ext cx="332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+mj-lt"/>
              </a:rPr>
              <a:t>“Slowly Momentum Encoder”</a:t>
            </a:r>
            <a:endParaRPr lang="en-US" b="1" dirty="0"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620C90-9B7F-428B-BCD8-B8AE73341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70" y="5696521"/>
            <a:ext cx="4615469" cy="51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6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812189"/>
          </a:xfrm>
        </p:spPr>
        <p:txBody>
          <a:bodyPr>
            <a:noAutofit/>
          </a:bodyPr>
          <a:lstStyle/>
          <a:p>
            <a:r>
              <a:rPr lang="en-US" sz="3000" b="1" dirty="0"/>
              <a:t>Results: ImageNet Linear Classifiers</a:t>
            </a:r>
            <a:endParaRPr lang="en-US" sz="30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E91D4A4-5547-4845-96F3-99D9F2E84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72" y="1529965"/>
            <a:ext cx="7335653" cy="45632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6BD841-FA13-4FB8-9B59-DDD5061FC82B}"/>
              </a:ext>
            </a:extLst>
          </p:cNvPr>
          <p:cNvGrpSpPr/>
          <p:nvPr/>
        </p:nvGrpSpPr>
        <p:grpSpPr>
          <a:xfrm>
            <a:off x="2489200" y="1529965"/>
            <a:ext cx="1261533" cy="544368"/>
            <a:chOff x="2489200" y="1529965"/>
            <a:chExt cx="1261533" cy="544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3E54E5-C738-45A0-B6DB-FA81217A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122" y="1553249"/>
              <a:ext cx="1160110" cy="48933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837165-058D-4CEB-9548-37068886F2B5}"/>
                </a:ext>
              </a:extLst>
            </p:cNvPr>
            <p:cNvSpPr/>
            <p:nvPr/>
          </p:nvSpPr>
          <p:spPr>
            <a:xfrm>
              <a:off x="2489200" y="1529965"/>
              <a:ext cx="1261533" cy="5443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01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812189"/>
          </a:xfrm>
        </p:spPr>
        <p:txBody>
          <a:bodyPr>
            <a:noAutofit/>
          </a:bodyPr>
          <a:lstStyle/>
          <a:p>
            <a:r>
              <a:rPr lang="en-US" sz="3000" b="1" dirty="0"/>
              <a:t>Results: Transferring 	Features (Unsupervised Pre-Training)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35F15-5657-48AE-A7ED-7580C124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4" y="1914281"/>
            <a:ext cx="7766712" cy="39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6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812189"/>
          </a:xfrm>
        </p:spPr>
        <p:txBody>
          <a:bodyPr>
            <a:noAutofit/>
          </a:bodyPr>
          <a:lstStyle/>
          <a:p>
            <a:r>
              <a:rPr lang="en-US" sz="3000" b="1" dirty="0"/>
              <a:t>Results: Accuracy Improve via increasing negative samples</a:t>
            </a:r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47D40-FB0A-46E8-986D-CA935DFB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40001"/>
            <a:ext cx="7526867" cy="34190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49D711-BA0C-45B8-8223-E5D3E61B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732" y="2726187"/>
            <a:ext cx="4426573" cy="3419026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+mj-lt"/>
              </a:rPr>
              <a:t>Increasing K(Negative Sample) shows improving the accuracy</a:t>
            </a:r>
          </a:p>
          <a:p>
            <a:r>
              <a:rPr lang="en-US" sz="1700" dirty="0">
                <a:latin typeface="+mj-lt"/>
              </a:rPr>
              <a:t>End-to-End model cannot scale since depends on Batch size</a:t>
            </a:r>
          </a:p>
          <a:p>
            <a:endParaRPr lang="en-US" sz="1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621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Era of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1"/>
            <a:ext cx="11274612" cy="3352802"/>
          </a:xfrm>
        </p:spPr>
        <p:txBody>
          <a:bodyPr>
            <a:noAutofit/>
          </a:bodyPr>
          <a:lstStyle/>
          <a:p>
            <a:pPr algn="just"/>
            <a:r>
              <a:rPr lang="en-US" sz="1800" b="0" i="0" dirty="0">
                <a:effectLst/>
                <a:latin typeface="+mj-lt"/>
              </a:rPr>
              <a:t>Representation learning can be divided into: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+mj-lt"/>
              </a:rPr>
              <a:t>Supervised representation learning</a:t>
            </a:r>
            <a:r>
              <a:rPr lang="en-US" sz="1800" b="0" i="0" dirty="0">
                <a:effectLst/>
                <a:latin typeface="+mj-lt"/>
              </a:rPr>
              <a:t>: learning representations on task A using annotated data and used to solve task 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+mj-lt"/>
              </a:rPr>
              <a:t>Unsupervised representation learning</a:t>
            </a:r>
            <a:r>
              <a:rPr lang="en-US" sz="1800" b="0" i="0" dirty="0">
                <a:effectLst/>
                <a:latin typeface="+mj-lt"/>
              </a:rPr>
              <a:t>: learning representations on a task in an unsupervised way (label-free data). These are then used to address downstream tasks and reducing the need for annotated data when learning news tasks. Powerful models like </a:t>
            </a:r>
            <a:r>
              <a:rPr lang="en-US" sz="1800" b="0" i="0" strike="noStrike" dirty="0">
                <a:effectLst/>
                <a:latin typeface="+mj-lt"/>
              </a:rPr>
              <a:t>GPT</a:t>
            </a:r>
            <a:r>
              <a:rPr lang="en-US" sz="1800" b="0" i="0" dirty="0">
                <a:effectLst/>
                <a:latin typeface="+mj-lt"/>
              </a:rPr>
              <a:t> and </a:t>
            </a:r>
            <a:r>
              <a:rPr lang="en-US" sz="1800" b="0" i="0" strike="noStrike" dirty="0">
                <a:effectLst/>
                <a:latin typeface="+mj-lt"/>
              </a:rPr>
              <a:t>BERT</a:t>
            </a:r>
            <a:r>
              <a:rPr lang="en-US" sz="1800" b="0" i="0" dirty="0">
                <a:effectLst/>
                <a:latin typeface="+mj-lt"/>
              </a:rPr>
              <a:t> leverage unsupervised representation learning to tackle language tasks.</a:t>
            </a:r>
          </a:p>
          <a:p>
            <a:pPr algn="just"/>
            <a:r>
              <a:rPr lang="en-US" sz="1800" b="0" i="0" dirty="0">
                <a:effectLst/>
                <a:latin typeface="+mj-lt"/>
              </a:rPr>
              <a:t>More recently, </a:t>
            </a:r>
            <a:r>
              <a:rPr lang="en-US" sz="1800" b="0" i="0" strike="noStrike" dirty="0">
                <a:effectLst/>
                <a:latin typeface="+mj-lt"/>
              </a:rPr>
              <a:t>self-supervised learning (SSL)</a:t>
            </a:r>
            <a:r>
              <a:rPr lang="en-US" sz="1800" b="0" i="0" dirty="0">
                <a:effectLst/>
                <a:latin typeface="+mj-lt"/>
              </a:rPr>
              <a:t> is one of the main drivers behind unsupervised representation learning in fields like computer vision and NLP.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58010F-182D-4E0E-A447-C2BB22DDC9F4}"/>
              </a:ext>
            </a:extLst>
          </p:cNvPr>
          <p:cNvSpPr txBox="1">
            <a:spLocks/>
          </p:cNvSpPr>
          <p:nvPr/>
        </p:nvSpPr>
        <p:spPr>
          <a:xfrm>
            <a:off x="8338171" y="5302253"/>
            <a:ext cx="3395135" cy="54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dirty="0">
                <a:solidFill>
                  <a:srgbClr val="002060"/>
                </a:solidFill>
              </a:rPr>
              <a:t>From </a:t>
            </a:r>
            <a:r>
              <a:rPr lang="en-US" sz="1700" dirty="0" err="1">
                <a:solidFill>
                  <a:srgbClr val="002060"/>
                </a:solidFill>
              </a:rPr>
              <a:t>PapersWithCode</a:t>
            </a:r>
            <a:r>
              <a:rPr lang="en-US" sz="1700" dirty="0">
                <a:solidFill>
                  <a:srgbClr val="002060"/>
                </a:solidFill>
              </a:rPr>
              <a:t> (Facebook AI)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C7E3E-0D04-41A2-B1EC-93EC1918A310}"/>
              </a:ext>
            </a:extLst>
          </p:cNvPr>
          <p:cNvSpPr/>
          <p:nvPr/>
        </p:nvSpPr>
        <p:spPr>
          <a:xfrm>
            <a:off x="2243667" y="4491038"/>
            <a:ext cx="2988733" cy="3206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Unsupervised pre-training: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surpass</a:t>
            </a:r>
            <a:r>
              <a:rPr lang="en-US" dirty="0">
                <a:latin typeface="+mj-lt"/>
              </a:rPr>
              <a:t> supervised counterparts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935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Unsupervised pre-training: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surpass</a:t>
            </a:r>
            <a:r>
              <a:rPr lang="en-US" dirty="0">
                <a:latin typeface="+mj-lt"/>
              </a:rPr>
              <a:t> supervised counterparts</a:t>
            </a:r>
          </a:p>
          <a:p>
            <a:r>
              <a:rPr lang="en-US" dirty="0">
                <a:latin typeface="+mj-lt"/>
              </a:rPr>
              <a:t>… in 7 vision tasks on detection, segmentation</a:t>
            </a:r>
          </a:p>
        </p:txBody>
      </p:sp>
    </p:spTree>
    <p:extLst>
      <p:ext uri="{BB962C8B-B14F-4D97-AF65-F5344CB8AC3E}">
        <p14:creationId xmlns:p14="http://schemas.microsoft.com/office/powerpoint/2010/main" val="360113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Unsupervised pre-training: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surpass</a:t>
            </a:r>
            <a:r>
              <a:rPr lang="en-US" dirty="0">
                <a:latin typeface="+mj-lt"/>
              </a:rPr>
              <a:t> supervised counterparts</a:t>
            </a:r>
          </a:p>
          <a:p>
            <a:r>
              <a:rPr lang="en-US" dirty="0">
                <a:latin typeface="+mj-lt"/>
              </a:rPr>
              <a:t>… in 7 vision tasks on detection, segmentation</a:t>
            </a:r>
          </a:p>
          <a:p>
            <a:r>
              <a:rPr lang="en-US" dirty="0">
                <a:latin typeface="+mj-lt"/>
              </a:rPr>
              <a:t>… by big margins in some tasks</a:t>
            </a:r>
          </a:p>
        </p:txBody>
      </p:sp>
    </p:spTree>
    <p:extLst>
      <p:ext uri="{BB962C8B-B14F-4D97-AF65-F5344CB8AC3E}">
        <p14:creationId xmlns:p14="http://schemas.microsoft.com/office/powerpoint/2010/main" val="257946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Unsupervised pre-training: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surpass</a:t>
            </a:r>
            <a:r>
              <a:rPr lang="en-US" dirty="0">
                <a:latin typeface="+mj-lt"/>
              </a:rPr>
              <a:t> supervised counterparts</a:t>
            </a:r>
          </a:p>
          <a:p>
            <a:r>
              <a:rPr lang="en-US" dirty="0">
                <a:latin typeface="+mj-lt"/>
              </a:rPr>
              <a:t>… in 7 vision tasks on detection, segmentation</a:t>
            </a:r>
          </a:p>
          <a:p>
            <a:r>
              <a:rPr lang="en-US" dirty="0">
                <a:latin typeface="+mj-lt"/>
              </a:rPr>
              <a:t>… by big margins in some tasks</a:t>
            </a:r>
          </a:p>
          <a:p>
            <a:r>
              <a:rPr lang="en-US" dirty="0">
                <a:latin typeface="+mj-lt"/>
              </a:rPr>
              <a:t>… scaled out to 1 billion images</a:t>
            </a:r>
          </a:p>
        </p:txBody>
      </p:sp>
    </p:spTree>
    <p:extLst>
      <p:ext uri="{BB962C8B-B14F-4D97-AF65-F5344CB8AC3E}">
        <p14:creationId xmlns:p14="http://schemas.microsoft.com/office/powerpoint/2010/main" val="394851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Contrastive learning as dictionary look-up</a:t>
            </a:r>
          </a:p>
          <a:p>
            <a:r>
              <a:rPr lang="en-US" dirty="0">
                <a:latin typeface="+mj-lt"/>
              </a:rPr>
              <a:t>Unsupervised pre-training: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surpass</a:t>
            </a:r>
            <a:r>
              <a:rPr lang="en-US" dirty="0">
                <a:latin typeface="+mj-lt"/>
              </a:rPr>
              <a:t> supervised counterparts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7115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2766219"/>
            <a:ext cx="10895106" cy="898816"/>
          </a:xfrm>
        </p:spPr>
        <p:txBody>
          <a:bodyPr>
            <a:normAutofit/>
          </a:bodyPr>
          <a:lstStyle/>
          <a:p>
            <a:r>
              <a:rPr lang="en-US" sz="3000" b="1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7DA55A-C440-4DF1-A074-D92CC918A074}"/>
              </a:ext>
            </a:extLst>
          </p:cNvPr>
          <p:cNvSpPr txBox="1">
            <a:spLocks/>
          </p:cNvSpPr>
          <p:nvPr/>
        </p:nvSpPr>
        <p:spPr>
          <a:xfrm>
            <a:off x="458694" y="3550521"/>
            <a:ext cx="10895106" cy="1445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Reviewer: </a:t>
            </a:r>
            <a:r>
              <a:rPr lang="en-US" sz="1500" b="1" dirty="0" err="1"/>
              <a:t>Su</a:t>
            </a:r>
            <a:r>
              <a:rPr lang="en-US" sz="1500" b="1" dirty="0"/>
              <a:t> Hyung Choi, CVLAB Intern @ Korea University</a:t>
            </a:r>
          </a:p>
          <a:p>
            <a:r>
              <a:rPr lang="en-US" sz="1400" b="1" dirty="0"/>
              <a:t>Momentum Contrast for Unsupervised Visual Representation Learning </a:t>
            </a:r>
            <a:r>
              <a:rPr lang="en-US" sz="1200" b="1" dirty="0"/>
              <a:t>(CVPR 2020)</a:t>
            </a:r>
          </a:p>
        </p:txBody>
      </p:sp>
    </p:spTree>
    <p:extLst>
      <p:ext uri="{BB962C8B-B14F-4D97-AF65-F5344CB8AC3E}">
        <p14:creationId xmlns:p14="http://schemas.microsoft.com/office/powerpoint/2010/main" val="289143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5543675"/>
            <a:ext cx="11274612" cy="9485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Recall that in </a:t>
            </a:r>
            <a:r>
              <a:rPr lang="en-US" sz="2200" b="1" i="1" dirty="0">
                <a:solidFill>
                  <a:srgbClr val="292929"/>
                </a:solidFill>
                <a:effectLst/>
                <a:latin typeface="+mj-lt"/>
              </a:rPr>
              <a:t>supervised </a:t>
            </a:r>
            <a:r>
              <a:rPr lang="en-US" sz="2200" b="1" i="1" dirty="0">
                <a:solidFill>
                  <a:srgbClr val="292929"/>
                </a:solidFill>
                <a:latin typeface="+mj-lt"/>
              </a:rPr>
              <a:t>lea</a:t>
            </a:r>
            <a:r>
              <a:rPr lang="en-US" sz="2200" b="1" i="1" dirty="0">
                <a:solidFill>
                  <a:srgbClr val="292929"/>
                </a:solidFill>
                <a:effectLst/>
                <a:latin typeface="+mj-lt"/>
              </a:rPr>
              <a:t>rning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, a system is given 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+mj-lt"/>
              </a:rPr>
              <a:t>input (x)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 and a 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+mj-lt"/>
              </a:rPr>
              <a:t>label (y)</a:t>
            </a:r>
            <a:endParaRPr lang="en-US" sz="2200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7" name="Picture 6" descr="A picture containing mammal, rodent&#10;&#10;Description automatically generated">
            <a:extLst>
              <a:ext uri="{FF2B5EF4-FFF2-40B4-BE49-F238E27FC236}">
                <a16:creationId xmlns:a16="http://schemas.microsoft.com/office/drawing/2014/main" id="{40E02676-6A5D-40A7-A7A6-4177B9312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62" y="1839086"/>
            <a:ext cx="6912769" cy="35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Self-Supervised Learning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17BEDB1-4DE3-404B-98C9-9D6DAEBD0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46" y="1469974"/>
            <a:ext cx="8003801" cy="39180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5165056"/>
            <a:ext cx="11274612" cy="9485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In </a:t>
            </a:r>
            <a:r>
              <a:rPr lang="en-US" sz="2200" b="1" i="1" dirty="0">
                <a:solidFill>
                  <a:srgbClr val="292929"/>
                </a:solidFill>
                <a:effectLst/>
                <a:latin typeface="+mj-lt"/>
              </a:rPr>
              <a:t>self-supervised learning</a:t>
            </a:r>
            <a:r>
              <a:rPr lang="en-US" sz="2200" b="0" i="1" dirty="0">
                <a:solidFill>
                  <a:srgbClr val="292929"/>
                </a:solidFill>
                <a:effectLst/>
                <a:latin typeface="+mj-lt"/>
              </a:rPr>
              <a:t>,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 the system is </a:t>
            </a:r>
            <a:r>
              <a:rPr lang="en-US" sz="2200" b="1" i="0" dirty="0">
                <a:solidFill>
                  <a:srgbClr val="292929"/>
                </a:solidFill>
                <a:effectLst/>
                <a:latin typeface="+mj-lt"/>
              </a:rPr>
              <a:t>only given (x). </a:t>
            </a:r>
          </a:p>
          <a:p>
            <a:pPr marL="0" indent="0" algn="ctr">
              <a:buNone/>
            </a:pPr>
            <a:r>
              <a:rPr lang="en-US" sz="2200" b="0" i="0" dirty="0">
                <a:solidFill>
                  <a:srgbClr val="292929"/>
                </a:solidFill>
                <a:effectLst/>
                <a:latin typeface="+mj-lt"/>
              </a:rPr>
              <a:t>Instead of a (y), the </a:t>
            </a:r>
            <a:r>
              <a:rPr lang="en-US" sz="2200" b="0" dirty="0">
                <a:solidFill>
                  <a:srgbClr val="292929"/>
                </a:solidFill>
                <a:effectLst/>
                <a:latin typeface="+mj-lt"/>
              </a:rPr>
              <a:t>system </a:t>
            </a:r>
            <a:r>
              <a:rPr lang="en-US" sz="2200" b="0" i="1" dirty="0">
                <a:solidFill>
                  <a:srgbClr val="292929"/>
                </a:solidFill>
                <a:effectLst/>
                <a:latin typeface="+mj-lt"/>
              </a:rPr>
              <a:t>“learns to predict </a:t>
            </a:r>
            <a:r>
              <a:rPr lang="en-US" sz="2200" b="1" i="1" dirty="0">
                <a:solidFill>
                  <a:srgbClr val="292929"/>
                </a:solidFill>
                <a:effectLst/>
                <a:latin typeface="+mj-lt"/>
              </a:rPr>
              <a:t>part of its input from other parts of its input</a:t>
            </a:r>
            <a:r>
              <a:rPr lang="en-US" sz="2200" b="0" i="1" dirty="0">
                <a:solidFill>
                  <a:srgbClr val="292929"/>
                </a:solidFill>
                <a:effectLst/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193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300" b="1" i="1" dirty="0">
                <a:solidFill>
                  <a:srgbClr val="292929"/>
                </a:solidFill>
              </a:rPr>
              <a:t>Pretext Tasks: </a:t>
            </a:r>
            <a:r>
              <a:rPr lang="en-US" sz="3300" dirty="0">
                <a:solidFill>
                  <a:srgbClr val="292929"/>
                </a:solidFill>
              </a:rPr>
              <a:t>c</a:t>
            </a:r>
            <a:r>
              <a:rPr lang="en-US" sz="3300" b="0" i="0" dirty="0">
                <a:solidFill>
                  <a:srgbClr val="292929"/>
                </a:solidFill>
                <a:effectLst/>
              </a:rPr>
              <a:t>reative strategies to “split” up the input</a:t>
            </a:r>
            <a:endParaRPr lang="en-US" sz="3300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85344-8813-49AA-AA4B-0E775CC3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80" y="1741979"/>
            <a:ext cx="3755233" cy="15844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211273F-181B-45BB-B3A4-239AB91FBE1D}"/>
              </a:ext>
            </a:extLst>
          </p:cNvPr>
          <p:cNvGrpSpPr/>
          <p:nvPr/>
        </p:nvGrpSpPr>
        <p:grpSpPr>
          <a:xfrm>
            <a:off x="989712" y="4254126"/>
            <a:ext cx="3846607" cy="2238114"/>
            <a:chOff x="989712" y="4254126"/>
            <a:chExt cx="3846607" cy="22381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9383A9-9A7D-41CA-8D10-8250FF07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712" y="4254126"/>
              <a:ext cx="3846607" cy="1527807"/>
            </a:xfrm>
            <a:prstGeom prst="rect">
              <a:avLst/>
            </a:prstGeom>
          </p:spPr>
        </p:pic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1EF02420-CFAC-4777-AEB0-990723455B5A}"/>
                </a:ext>
              </a:extLst>
            </p:cNvPr>
            <p:cNvSpPr txBox="1">
              <a:spLocks/>
            </p:cNvSpPr>
            <p:nvPr/>
          </p:nvSpPr>
          <p:spPr>
            <a:xfrm>
              <a:off x="1031082" y="5862473"/>
              <a:ext cx="3512344" cy="6297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500" dirty="0">
                  <a:latin typeface="+mj-lt"/>
                </a:rPr>
                <a:t>(3) colorizing an image</a:t>
              </a:r>
            </a:p>
            <a:p>
              <a:pPr marL="0" indent="0">
                <a:buNone/>
              </a:pPr>
              <a:r>
                <a:rPr lang="en-US" sz="1000" b="1" i="1" dirty="0">
                  <a:latin typeface="+mj-lt"/>
                </a:rPr>
                <a:t>Colorful Image Colorization </a:t>
              </a:r>
              <a:r>
                <a:rPr lang="en-US" sz="1000" i="1" dirty="0">
                  <a:latin typeface="+mj-lt"/>
                </a:rPr>
                <a:t>CVPR 2016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500" dirty="0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2437AC-56DE-4DF4-8936-6881E5A2F4D8}"/>
              </a:ext>
            </a:extLst>
          </p:cNvPr>
          <p:cNvGrpSpPr/>
          <p:nvPr/>
        </p:nvGrpSpPr>
        <p:grpSpPr>
          <a:xfrm>
            <a:off x="6199888" y="1682855"/>
            <a:ext cx="5530150" cy="2447012"/>
            <a:chOff x="6199888" y="1682855"/>
            <a:chExt cx="5530150" cy="24470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58F1FC-A3F0-4E54-85DE-43230FD3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9888" y="1682855"/>
              <a:ext cx="4587175" cy="1788140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1877386E-588F-4C2A-8FEA-65104CB40488}"/>
                </a:ext>
              </a:extLst>
            </p:cNvPr>
            <p:cNvSpPr txBox="1">
              <a:spLocks/>
            </p:cNvSpPr>
            <p:nvPr/>
          </p:nvSpPr>
          <p:spPr>
            <a:xfrm>
              <a:off x="6199888" y="3275705"/>
              <a:ext cx="5530150" cy="8541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2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500" dirty="0">
                  <a:latin typeface="+mj-lt"/>
                </a:rPr>
                <a:t>(2) solving a jigsaw puzzle</a:t>
              </a:r>
            </a:p>
            <a:p>
              <a:pPr marL="0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1000" i="1" dirty="0">
                  <a:latin typeface="+mj-lt"/>
                </a:rPr>
                <a:t>Unsupervised Learning of Visual Representations by Solving</a:t>
              </a:r>
              <a:r>
                <a:rPr lang="en-US" sz="1000" b="1" i="1" dirty="0">
                  <a:latin typeface="+mj-lt"/>
                </a:rPr>
                <a:t> Jigsaw Puzzles </a:t>
              </a:r>
              <a:r>
                <a:rPr lang="en-US" sz="1000" i="1" dirty="0">
                  <a:latin typeface="+mj-lt"/>
                </a:rPr>
                <a:t>ECCV 2016</a:t>
              </a:r>
            </a:p>
          </p:txBody>
        </p:sp>
      </p:grp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3D286AA-39F6-47E6-A54F-7FDF158E6630}"/>
              </a:ext>
            </a:extLst>
          </p:cNvPr>
          <p:cNvSpPr txBox="1">
            <a:spLocks/>
          </p:cNvSpPr>
          <p:nvPr/>
        </p:nvSpPr>
        <p:spPr>
          <a:xfrm>
            <a:off x="6163148" y="4646768"/>
            <a:ext cx="5108972" cy="86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rgbClr val="292929"/>
                </a:solidFill>
                <a:latin typeface="+mj-lt"/>
              </a:rPr>
              <a:t>Although the approaches above are full of creativity,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b="1" i="1" dirty="0">
                <a:solidFill>
                  <a:srgbClr val="292929"/>
                </a:solidFill>
                <a:latin typeface="+mj-lt"/>
              </a:rPr>
              <a:t>they don’t actually work well</a:t>
            </a:r>
            <a:r>
              <a:rPr lang="en-US" sz="1700" dirty="0">
                <a:solidFill>
                  <a:srgbClr val="292929"/>
                </a:solidFill>
                <a:latin typeface="+mj-lt"/>
              </a:rPr>
              <a:t> </a:t>
            </a:r>
            <a:r>
              <a:rPr lang="en-US" sz="1700" b="1" i="1" dirty="0">
                <a:solidFill>
                  <a:srgbClr val="292929"/>
                </a:solidFill>
                <a:latin typeface="+mj-lt"/>
              </a:rPr>
              <a:t>in practice</a:t>
            </a:r>
            <a:r>
              <a:rPr lang="en-US" sz="1700" dirty="0">
                <a:solidFill>
                  <a:srgbClr val="292929"/>
                </a:solidFill>
                <a:latin typeface="+mj-lt"/>
              </a:rPr>
              <a:t>.</a:t>
            </a:r>
            <a:endParaRPr lang="en-US" sz="17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080" y="3319423"/>
            <a:ext cx="4602071" cy="854163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500" b="0" i="0" dirty="0">
                <a:effectLst/>
                <a:latin typeface="+mj-lt"/>
              </a:rPr>
              <a:t>(1) Predicting relative locations of two patches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000" i="1" dirty="0">
                <a:latin typeface="+mj-lt"/>
              </a:rPr>
              <a:t>Unsupervised Visual Representation Learning by </a:t>
            </a:r>
            <a:r>
              <a:rPr lang="en-US" sz="1000" b="1" i="1" dirty="0">
                <a:latin typeface="+mj-lt"/>
              </a:rPr>
              <a:t>Context Prediction </a:t>
            </a:r>
            <a:r>
              <a:rPr lang="en-US" sz="1000" i="1" dirty="0">
                <a:latin typeface="+mj-lt"/>
              </a:rPr>
              <a:t>ICCV 2015</a:t>
            </a:r>
            <a:endParaRPr lang="en-US" sz="10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55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5740781"/>
            <a:ext cx="11274612" cy="4044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700" dirty="0">
                <a:solidFill>
                  <a:srgbClr val="292929"/>
                </a:solidFill>
                <a:latin typeface="+mj-lt"/>
              </a:rPr>
              <a:t>S</a:t>
            </a:r>
            <a:r>
              <a:rPr lang="en-US" sz="1700" b="0" i="0" dirty="0">
                <a:solidFill>
                  <a:srgbClr val="292929"/>
                </a:solidFill>
                <a:effectLst/>
                <a:latin typeface="+mj-lt"/>
              </a:rPr>
              <a:t>imilar examples should be grouped together and far from other clusters of related examples.</a:t>
            </a:r>
            <a:endParaRPr lang="en-US" sz="1700" dirty="0">
              <a:latin typeface="+mj-lt"/>
            </a:endParaRPr>
          </a:p>
        </p:txBody>
      </p:sp>
      <p:pic>
        <p:nvPicPr>
          <p:cNvPr id="5" name="Picture 4" descr="A picture containing different, cat, gallery, colors&#10;&#10;Description automatically generated">
            <a:extLst>
              <a:ext uri="{FF2B5EF4-FFF2-40B4-BE49-F238E27FC236}">
                <a16:creationId xmlns:a16="http://schemas.microsoft.com/office/drawing/2014/main" id="{E4D3E178-D8A1-4E25-AE6D-3E8AF90A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46" y="1858963"/>
            <a:ext cx="6810305" cy="340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Contrastive Learning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95794D8-6F21-412F-BB68-26A6C8FB2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09" y="1614487"/>
            <a:ext cx="7698581" cy="38492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289E2-8B87-4739-B9CA-6BE2CBBF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5054981"/>
            <a:ext cx="11274612" cy="15250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700" b="1" dirty="0">
                <a:latin typeface="+mj-lt"/>
              </a:rPr>
              <a:t>Three key ingredient </a:t>
            </a:r>
            <a:r>
              <a:rPr lang="en-US" sz="1700" dirty="0">
                <a:latin typeface="+mj-lt"/>
              </a:rPr>
              <a:t>to achieves Contrastive learning: </a:t>
            </a:r>
            <a:r>
              <a:rPr lang="en-US" sz="1700" b="1" i="1" dirty="0">
                <a:latin typeface="+mj-lt"/>
              </a:rPr>
              <a:t>Positive</a:t>
            </a:r>
            <a:r>
              <a:rPr lang="en-US" sz="1700" i="1" dirty="0">
                <a:latin typeface="+mj-lt"/>
              </a:rPr>
              <a:t>, </a:t>
            </a:r>
            <a:r>
              <a:rPr lang="en-US" sz="1700" b="1" i="1" dirty="0">
                <a:latin typeface="+mj-lt"/>
              </a:rPr>
              <a:t>Anchor</a:t>
            </a:r>
            <a:r>
              <a:rPr lang="en-US" sz="1700" i="1" dirty="0">
                <a:latin typeface="+mj-lt"/>
              </a:rPr>
              <a:t>, and </a:t>
            </a:r>
            <a:r>
              <a:rPr lang="en-US" sz="1700" b="1" i="1" dirty="0">
                <a:latin typeface="+mj-lt"/>
              </a:rPr>
              <a:t>Negative</a:t>
            </a:r>
            <a:r>
              <a:rPr lang="en-US" sz="1700" i="1" dirty="0">
                <a:latin typeface="+mj-lt"/>
              </a:rPr>
              <a:t> representation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To create a </a:t>
            </a:r>
            <a:r>
              <a:rPr lang="en-US" sz="1700" i="1" dirty="0">
                <a:latin typeface="+mj-lt"/>
              </a:rPr>
              <a:t>positive pair</a:t>
            </a:r>
            <a:r>
              <a:rPr lang="en-US" sz="1700" dirty="0">
                <a:latin typeface="+mj-lt"/>
              </a:rPr>
              <a:t>, we need two examples that </a:t>
            </a:r>
            <a:r>
              <a:rPr lang="en-US" sz="1700" b="1" dirty="0">
                <a:latin typeface="+mj-lt"/>
              </a:rPr>
              <a:t>are similar</a:t>
            </a:r>
            <a:r>
              <a:rPr lang="en-US" sz="1700" dirty="0">
                <a:latin typeface="+mj-lt"/>
              </a:rPr>
              <a:t>, </a:t>
            </a:r>
          </a:p>
          <a:p>
            <a:pPr marL="0" indent="0" algn="ctr">
              <a:buNone/>
            </a:pPr>
            <a:r>
              <a:rPr lang="en-US" sz="1700" dirty="0">
                <a:latin typeface="+mj-lt"/>
              </a:rPr>
              <a:t>For a </a:t>
            </a:r>
            <a:r>
              <a:rPr lang="en-US" sz="1700" i="1" dirty="0">
                <a:latin typeface="+mj-lt"/>
              </a:rPr>
              <a:t>negative pair</a:t>
            </a:r>
            <a:r>
              <a:rPr lang="en-US" sz="1700" dirty="0">
                <a:latin typeface="+mj-lt"/>
              </a:rPr>
              <a:t>, we use a third example that is </a:t>
            </a:r>
            <a:r>
              <a:rPr lang="en-US" sz="1700" b="1" dirty="0">
                <a:latin typeface="+mj-lt"/>
              </a:rPr>
              <a:t>not similar</a:t>
            </a:r>
            <a:r>
              <a:rPr lang="en-US" sz="1700" dirty="0">
                <a:latin typeface="+mj-lt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9716D-C60C-4E55-AE8C-62032A7E6192}"/>
              </a:ext>
            </a:extLst>
          </p:cNvPr>
          <p:cNvSpPr txBox="1"/>
          <p:nvPr/>
        </p:nvSpPr>
        <p:spPr>
          <a:xfrm>
            <a:off x="3047404" y="5375548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92929"/>
                </a:solidFill>
                <a:effectLst/>
                <a:latin typeface="+mj-lt"/>
              </a:rPr>
              <a:t>We don’t know the labels</a:t>
            </a: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. </a:t>
            </a:r>
          </a:p>
          <a:p>
            <a:pPr algn="ctr"/>
            <a:r>
              <a:rPr lang="en-US" b="1" i="0" dirty="0">
                <a:solidFill>
                  <a:srgbClr val="292929"/>
                </a:solidFill>
                <a:effectLst/>
                <a:latin typeface="+mj-lt"/>
              </a:rPr>
              <a:t>How we know whether two images are similar or not?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880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Contrastive Learning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4AE3605A-338E-4DC5-A8F1-5336FDE1D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20" y="1732574"/>
            <a:ext cx="8260557" cy="37062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459A81-1818-4B30-9BEC-01416167C042}"/>
              </a:ext>
            </a:extLst>
          </p:cNvPr>
          <p:cNvSpPr txBox="1">
            <a:spLocks/>
          </p:cNvSpPr>
          <p:nvPr/>
        </p:nvSpPr>
        <p:spPr>
          <a:xfrm>
            <a:off x="458693" y="5261562"/>
            <a:ext cx="11274612" cy="404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Assume that </a:t>
            </a:r>
            <a:r>
              <a:rPr lang="en-US" b="1" dirty="0">
                <a:latin typeface="+mj-lt"/>
              </a:rPr>
              <a:t>each image is its own class</a:t>
            </a:r>
            <a:endParaRPr lang="en-US" sz="17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94002-A84B-4430-A34A-8AC1FBEE8B3F}"/>
              </a:ext>
            </a:extLst>
          </p:cNvPr>
          <p:cNvSpPr txBox="1"/>
          <p:nvPr/>
        </p:nvSpPr>
        <p:spPr>
          <a:xfrm>
            <a:off x="3055432" y="590389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292929"/>
                </a:solidFill>
                <a:effectLst/>
                <a:latin typeface="+mj-lt"/>
              </a:rPr>
              <a:t>Dataset of size N, we now have N labels!</a:t>
            </a:r>
            <a:endParaRPr lang="en-U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071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E12-4B55-44D7-BFE9-F48042C1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6" y="407011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Contrastive Learning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D32AF9-9F2B-4B5A-AAEF-4DD532791A1B}"/>
              </a:ext>
            </a:extLst>
          </p:cNvPr>
          <p:cNvSpPr txBox="1">
            <a:spLocks/>
          </p:cNvSpPr>
          <p:nvPr/>
        </p:nvSpPr>
        <p:spPr>
          <a:xfrm>
            <a:off x="6095999" y="3159877"/>
            <a:ext cx="1158440" cy="40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rgbClr val="292929"/>
                </a:solidFill>
                <a:latin typeface="+mj-lt"/>
              </a:rPr>
              <a:t>CPC</a:t>
            </a:r>
            <a:endParaRPr lang="en-US" sz="1700" dirty="0">
              <a:latin typeface="+mj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99953E-476C-4119-9A7E-2ED071188F68}"/>
              </a:ext>
            </a:extLst>
          </p:cNvPr>
          <p:cNvSpPr txBox="1">
            <a:spLocks/>
          </p:cNvSpPr>
          <p:nvPr/>
        </p:nvSpPr>
        <p:spPr>
          <a:xfrm>
            <a:off x="7633449" y="3161196"/>
            <a:ext cx="1158440" cy="40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rgbClr val="292929"/>
                </a:solidFill>
                <a:latin typeface="+mj-lt"/>
              </a:rPr>
              <a:t>AMDIM</a:t>
            </a:r>
            <a:endParaRPr lang="en-US" sz="1700" dirty="0">
              <a:latin typeface="+mj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ABD23C-8D16-452F-A64C-BA4642F0E9F8}"/>
              </a:ext>
            </a:extLst>
          </p:cNvPr>
          <p:cNvSpPr txBox="1">
            <a:spLocks/>
          </p:cNvSpPr>
          <p:nvPr/>
        </p:nvSpPr>
        <p:spPr>
          <a:xfrm>
            <a:off x="2507627" y="3159876"/>
            <a:ext cx="3158066" cy="40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rgbClr val="292929"/>
                </a:solidFill>
                <a:latin typeface="+mj-lt"/>
              </a:rPr>
              <a:t>Step1. Data Augmentation</a:t>
            </a:r>
            <a:endParaRPr lang="en-US" sz="1700" dirty="0">
              <a:latin typeface="+mj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59DE83-AA4A-443D-8BF8-83713C3D89DA}"/>
              </a:ext>
            </a:extLst>
          </p:cNvPr>
          <p:cNvSpPr txBox="1">
            <a:spLocks/>
          </p:cNvSpPr>
          <p:nvPr/>
        </p:nvSpPr>
        <p:spPr>
          <a:xfrm>
            <a:off x="2507627" y="3769480"/>
            <a:ext cx="3158066" cy="40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rgbClr val="292929"/>
                </a:solidFill>
                <a:latin typeface="+mj-lt"/>
              </a:rPr>
              <a:t>Step2. Choice Encoder</a:t>
            </a:r>
            <a:endParaRPr lang="en-US" sz="1700" dirty="0">
              <a:latin typeface="+mj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A79D61-5725-408B-B85C-C6850FD8BA44}"/>
              </a:ext>
            </a:extLst>
          </p:cNvPr>
          <p:cNvSpPr txBox="1">
            <a:spLocks/>
          </p:cNvSpPr>
          <p:nvPr/>
        </p:nvSpPr>
        <p:spPr>
          <a:xfrm>
            <a:off x="5096186" y="3758710"/>
            <a:ext cx="3158066" cy="40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rgbClr val="292929"/>
                </a:solidFill>
                <a:latin typeface="+mj-lt"/>
              </a:rPr>
              <a:t>ResNet-50</a:t>
            </a:r>
            <a:endParaRPr lang="en-US" sz="1700" dirty="0">
              <a:latin typeface="+mj-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5A9F06-E6FB-46BA-80EC-AB60381F88E0}"/>
              </a:ext>
            </a:extLst>
          </p:cNvPr>
          <p:cNvSpPr txBox="1">
            <a:spLocks/>
          </p:cNvSpPr>
          <p:nvPr/>
        </p:nvSpPr>
        <p:spPr>
          <a:xfrm>
            <a:off x="6633636" y="3758710"/>
            <a:ext cx="3158066" cy="40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rgbClr val="292929"/>
                </a:solidFill>
                <a:latin typeface="+mj-lt"/>
              </a:rPr>
              <a:t>ResNet-50</a:t>
            </a:r>
            <a:endParaRPr lang="en-US" sz="1700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422BD7-17DC-48FE-943E-3201F3400DC8}"/>
              </a:ext>
            </a:extLst>
          </p:cNvPr>
          <p:cNvSpPr txBox="1">
            <a:spLocks/>
          </p:cNvSpPr>
          <p:nvPr/>
        </p:nvSpPr>
        <p:spPr>
          <a:xfrm>
            <a:off x="2443383" y="4379084"/>
            <a:ext cx="3286553" cy="51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>
                <a:solidFill>
                  <a:srgbClr val="292929"/>
                </a:solidFill>
                <a:latin typeface="+mj-lt"/>
              </a:rPr>
              <a:t>Step3. </a:t>
            </a:r>
            <a:r>
              <a:rPr lang="en-US" sz="1700" dirty="0">
                <a:latin typeface="+mj-lt"/>
              </a:rPr>
              <a:t>Representation extraction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700" dirty="0">
              <a:latin typeface="+mj-lt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CE1CC3-53DE-47A6-976C-398E5C69A869}"/>
              </a:ext>
            </a:extLst>
          </p:cNvPr>
          <p:cNvSpPr txBox="1">
            <a:spLocks/>
          </p:cNvSpPr>
          <p:nvPr/>
        </p:nvSpPr>
        <p:spPr>
          <a:xfrm>
            <a:off x="5890684" y="4356223"/>
            <a:ext cx="3158066" cy="40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 err="1">
                <a:latin typeface="+mj-lt"/>
              </a:rPr>
              <a:t>SimCLR</a:t>
            </a:r>
            <a:r>
              <a:rPr lang="en-US" sz="1700" dirty="0">
                <a:latin typeface="+mj-lt"/>
              </a:rPr>
              <a:t>,  </a:t>
            </a:r>
            <a:r>
              <a:rPr lang="en-US" sz="1700" dirty="0" err="1">
                <a:latin typeface="+mj-lt"/>
              </a:rPr>
              <a:t>Moco</a:t>
            </a:r>
            <a:r>
              <a:rPr lang="en-US" sz="1700" dirty="0">
                <a:latin typeface="+mj-lt"/>
              </a:rPr>
              <a:t>,  </a:t>
            </a:r>
            <a:r>
              <a:rPr lang="en-US" sz="1700" dirty="0" err="1">
                <a:latin typeface="+mj-lt"/>
              </a:rPr>
              <a:t>Swav</a:t>
            </a:r>
            <a:r>
              <a:rPr lang="en-US" sz="1700" dirty="0">
                <a:latin typeface="+mj-lt"/>
              </a:rPr>
              <a:t>,  BYOL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A5062A8-F5EC-4350-8162-CB58DAFD4503}"/>
              </a:ext>
            </a:extLst>
          </p:cNvPr>
          <p:cNvSpPr txBox="1">
            <a:spLocks/>
          </p:cNvSpPr>
          <p:nvPr/>
        </p:nvSpPr>
        <p:spPr>
          <a:xfrm>
            <a:off x="5947836" y="2484191"/>
            <a:ext cx="3158066" cy="40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rgbClr val="0070C0"/>
                </a:solidFill>
                <a:latin typeface="+mj-lt"/>
              </a:rPr>
              <a:t>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814288E-52DB-4A66-B0CC-1DD2FFD50A8B}"/>
              </a:ext>
            </a:extLst>
          </p:cNvPr>
          <p:cNvSpPr txBox="1">
            <a:spLocks/>
          </p:cNvSpPr>
          <p:nvPr/>
        </p:nvSpPr>
        <p:spPr>
          <a:xfrm>
            <a:off x="2507627" y="2494677"/>
            <a:ext cx="3158066" cy="40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rgbClr val="0070C0"/>
                </a:solidFill>
                <a:latin typeface="+mj-lt"/>
              </a:rPr>
              <a:t>Steps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D4B541-5795-4323-831A-7FD85F14EEDF}"/>
              </a:ext>
            </a:extLst>
          </p:cNvPr>
          <p:cNvCxnSpPr>
            <a:cxnSpLocks/>
          </p:cNvCxnSpPr>
          <p:nvPr/>
        </p:nvCxnSpPr>
        <p:spPr>
          <a:xfrm>
            <a:off x="5795436" y="2591626"/>
            <a:ext cx="0" cy="23198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B2F0F3-5110-4BD2-8670-330CA17586E1}"/>
              </a:ext>
            </a:extLst>
          </p:cNvPr>
          <p:cNvCxnSpPr>
            <a:cxnSpLocks/>
          </p:cNvCxnSpPr>
          <p:nvPr/>
        </p:nvCxnSpPr>
        <p:spPr>
          <a:xfrm>
            <a:off x="2569636" y="3003207"/>
            <a:ext cx="664209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F696B2-D0EB-43EE-9C59-95DEE4210736}"/>
              </a:ext>
            </a:extLst>
          </p:cNvPr>
          <p:cNvCxnSpPr>
            <a:cxnSpLocks/>
          </p:cNvCxnSpPr>
          <p:nvPr/>
        </p:nvCxnSpPr>
        <p:spPr>
          <a:xfrm>
            <a:off x="8686800" y="3362092"/>
            <a:ext cx="77046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F9611D-EF84-49E2-8CC7-E573FD82CB28}"/>
              </a:ext>
            </a:extLst>
          </p:cNvPr>
          <p:cNvCxnSpPr>
            <a:cxnSpLocks/>
          </p:cNvCxnSpPr>
          <p:nvPr/>
        </p:nvCxnSpPr>
        <p:spPr>
          <a:xfrm>
            <a:off x="9105902" y="4555253"/>
            <a:ext cx="35136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6AFCF8-59CB-4EE2-B731-3DC2F13DA8B2}"/>
              </a:ext>
            </a:extLst>
          </p:cNvPr>
          <p:cNvCxnSpPr>
            <a:cxnSpLocks/>
          </p:cNvCxnSpPr>
          <p:nvPr/>
        </p:nvCxnSpPr>
        <p:spPr>
          <a:xfrm flipV="1">
            <a:off x="9457267" y="3362091"/>
            <a:ext cx="0" cy="11931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896E31-A5DA-465C-AE0B-70D3CED334B5}"/>
              </a:ext>
            </a:extLst>
          </p:cNvPr>
          <p:cNvCxnSpPr/>
          <p:nvPr/>
        </p:nvCxnSpPr>
        <p:spPr>
          <a:xfrm flipV="1">
            <a:off x="9105902" y="4481810"/>
            <a:ext cx="105831" cy="734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CBD1C4-8FAE-4F2E-88A6-541CAC15BAD1}"/>
              </a:ext>
            </a:extLst>
          </p:cNvPr>
          <p:cNvCxnSpPr>
            <a:cxnSpLocks/>
          </p:cNvCxnSpPr>
          <p:nvPr/>
        </p:nvCxnSpPr>
        <p:spPr>
          <a:xfrm flipH="1" flipV="1">
            <a:off x="9105902" y="4555253"/>
            <a:ext cx="105831" cy="7921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EC8CB1-5249-42A3-839E-6A530777B0CA}"/>
              </a:ext>
            </a:extLst>
          </p:cNvPr>
          <p:cNvSpPr txBox="1"/>
          <p:nvPr/>
        </p:nvSpPr>
        <p:spPr>
          <a:xfrm>
            <a:off x="9597081" y="3793810"/>
            <a:ext cx="944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j-lt"/>
              </a:rPr>
              <a:t>Tweaks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426AC7-75AE-463C-B443-998DEE6FA1C7}"/>
              </a:ext>
            </a:extLst>
          </p:cNvPr>
          <p:cNvSpPr/>
          <p:nvPr/>
        </p:nvSpPr>
        <p:spPr>
          <a:xfrm>
            <a:off x="6995532" y="4379084"/>
            <a:ext cx="637917" cy="37201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38" grpId="0" animBg="1"/>
    </p:bldLst>
  </p:timing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934</Words>
  <Application>Microsoft Office PowerPoint</Application>
  <PresentationFormat>Widescreen</PresentationFormat>
  <Paragraphs>106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AvenirNext LT Pro Medium</vt:lpstr>
      <vt:lpstr>Arial</vt:lpstr>
      <vt:lpstr>Avenir Next LT Pro</vt:lpstr>
      <vt:lpstr>Sabon Next LT</vt:lpstr>
      <vt:lpstr>DappledVTI</vt:lpstr>
      <vt:lpstr>Momentum Contrast for Unsupervised Visual Representation Learning (CVPR 2020)</vt:lpstr>
      <vt:lpstr>Era of Representation</vt:lpstr>
      <vt:lpstr>What is Self-Supervised Learning</vt:lpstr>
      <vt:lpstr>What is Self-Supervised Learning</vt:lpstr>
      <vt:lpstr>Pretext Tasks: creative strategies to “split” up the input</vt:lpstr>
      <vt:lpstr>Contrastive Learning</vt:lpstr>
      <vt:lpstr>Contrastive Learning</vt:lpstr>
      <vt:lpstr>Contrastive Learning</vt:lpstr>
      <vt:lpstr>Contrastive Learning</vt:lpstr>
      <vt:lpstr>Step.1 Data Augmentation: CPC Generate the anchor, positive and negative examples</vt:lpstr>
      <vt:lpstr>Step.1 Data Augmentation: AMDIM Generate the anchor, positive and negative examples</vt:lpstr>
      <vt:lpstr>Step.2 Choice Encoder </vt:lpstr>
      <vt:lpstr>Step.3 Representation extraction: AMDIM</vt:lpstr>
      <vt:lpstr>Step.4 Tweak AMDIM: Momentum Contrast (MoCo)</vt:lpstr>
      <vt:lpstr>Momentum Contrast: Large Dictionary</vt:lpstr>
      <vt:lpstr>Momentum Contrast: Consistent Dictionary</vt:lpstr>
      <vt:lpstr>Results: ImageNet Linear Classifiers</vt:lpstr>
      <vt:lpstr>Results: Transferring  Features (Unsupervised Pre-Training)</vt:lpstr>
      <vt:lpstr>Results: Accuracy Improve via increasing negative samples</vt:lpstr>
      <vt:lpstr>Highlights</vt:lpstr>
      <vt:lpstr>Highlights</vt:lpstr>
      <vt:lpstr>Highlights</vt:lpstr>
      <vt:lpstr>Highlights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Momentum Contrast for Unsupervised Visual Representation Learning (CVPR 2020)</dc:title>
  <dc:creator>최수형[ 학부재학 / 융합경영학부 디지털경영전공 ]</dc:creator>
  <cp:lastModifiedBy>최수형[ 학부재학 / 융합경영학부 디지털경영전공 ]</cp:lastModifiedBy>
  <cp:revision>6</cp:revision>
  <dcterms:created xsi:type="dcterms:W3CDTF">2022-01-18T16:43:38Z</dcterms:created>
  <dcterms:modified xsi:type="dcterms:W3CDTF">2022-01-19T00:44:59Z</dcterms:modified>
</cp:coreProperties>
</file>